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Libre Baskerville"/>
      <p:regular r:id="rId21"/>
    </p:embeddedFont>
    <p:embeddedFont>
      <p:font typeface="Libre Baskerville"/>
      <p:regular r:id="rId22"/>
    </p:embeddedFont>
    <p:embeddedFont>
      <p:font typeface="Libre Baskerville"/>
      <p:regular r:id="rId23"/>
    </p:embeddedFont>
    <p:embeddedFont>
      <p:font typeface="Libre Baskerville"/>
      <p:regular r:id="rId24"/>
    </p:embeddedFont>
    <p:embeddedFont>
      <p:font typeface="DM Sans"/>
      <p:regular r:id="rId25"/>
    </p:embeddedFont>
    <p:embeddedFont>
      <p:font typeface="DM Sans"/>
      <p:regular r:id="rId26"/>
    </p:embeddedFont>
    <p:embeddedFont>
      <p:font typeface="DM Sans"/>
      <p:regular r:id="rId27"/>
    </p:embeddedFont>
    <p:embeddedFont>
      <p:font typeface="DM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hyperlink" Target="https://paris.notaires.fr/fr/presse/communication-immobiliere-mensuelle/conjoncture-immobiliere-francilienne-en-janvier-2025" TargetMode="External"/><Relationship Id="rId2" Type="http://schemas.openxmlformats.org/officeDocument/2006/relationships/hyperlink" Target="https://www.iconomix.ch/fr/modules/m09/commentaires/" TargetMode="External"/><Relationship Id="rId3" Type="http://schemas.openxmlformats.org/officeDocument/2006/relationships/hyperlink" Target="https://shs.hal.science/halshs-00737388/document" TargetMode="External"/><Relationship Id="rId4" Type="http://schemas.openxmlformats.org/officeDocument/2006/relationships/hyperlink" Target="http://www.bv.transports.gouv.qc.ca/mono/1164907.pdf" TargetMode="External"/><Relationship Id="rId5" Type="http://schemas.openxmlformats.org/officeDocument/2006/relationships/hyperlink" Target="https://www-sciencedirect-com.translate.goog/science/article/abs/pii/S0143622816303198" TargetMode="External"/><Relationship Id="rId6" Type="http://schemas.openxmlformats.org/officeDocument/2006/relationships/hyperlink" Target="https://geoservices.ign.fr/adminexpress" TargetMode="External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2234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 centre de l'agglomération parisienne : Évolution des prix de l'immobilier en Île-de-France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1843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Mejdoline Ketata, Assia EL Kharroubi, Codou Kane, Laiza Khodja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4715"/>
            <a:ext cx="6928723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Résultats et interprétation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1645920"/>
            <a:ext cx="13167360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035"/>
            <a:ext cx="7519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Résultats et interprétation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300412"/>
            <a:ext cx="4221599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60" y="3300412"/>
            <a:ext cx="4221599" cy="272188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10" y="3300412"/>
            <a:ext cx="4221599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035"/>
            <a:ext cx="7519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Résultats et interprétation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300412"/>
            <a:ext cx="4221599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60" y="3300412"/>
            <a:ext cx="4221599" cy="272188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10" y="3300412"/>
            <a:ext cx="4221599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21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Bibliographie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106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Chambre des Notaires de Paris. (2025, janvier). Conjoncture immobilière francilienne en janvier 2025. Paris Notaires.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https://paris.notaires.fr/fr/presse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661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Iconomix. (s.d.). Module M09 – Marché du logement : Commentaires.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https://www.iconomix.ch/fr/modules/m09/commentaires/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712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Glaeser, E. L., &amp; Gyourko, J. (2012). La financiarisation du logement : dynamiques et effets. HAL-SHS.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https://shs.hal.science/halshs-00737388/document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763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Ministère des Transports du Québec. (2004). Modèles de prévision de la demande résidentielle : Approche intégrée transport/urbanisme.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http://www.bv.transports.gouv.qc.ca/mono/1164907.pdf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8146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Ding, C., &amp; Zhao, X. (2017). Land use change and housing prices in a monocentric city model: Evidence from China. Landscape and Urban Planning, Elsevier. (Traduit automatiquement en français)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https://www-sciencedirect-com.translate.goog/science/article/abs/pii/S0143622816303198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49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CCI Paris Île-de-France. (s.d.). Tendances du marché immobilier d’entreprise en Île-de-France.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6916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Institut national de l'information géographique et forestière (2025). ADMIN EXPRESS – Données administratives. Géoportail – Géoservices,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https://geoservices.ign.fr/adminexpress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3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Sommaire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2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94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Données du cours (modèle monocentrique et autre)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67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Données utilisées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89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Méthode d'analyse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211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Résultat et interprétation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633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Conclusion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8137" y="1560076"/>
            <a:ext cx="8254127" cy="55136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0331" y="7311628"/>
            <a:ext cx="13149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606266"/>
            <a:ext cx="7554516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 modèle monocentrique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1644" y="1625918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6701" y="2226707"/>
            <a:ext cx="4556879" cy="47986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1644" y="7273409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07243"/>
            <a:ext cx="7771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 modèle monocentrique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561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374237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168027"/>
            <a:ext cx="34466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Distance du centre-ville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437423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68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Coût de transport</a:t>
            </a:r>
            <a:endParaRPr lang="en-US" sz="2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4374237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5738" y="5168027"/>
            <a:ext cx="3055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Coût de construction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Données du cours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07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58753"/>
            <a:ext cx="6408063" cy="2560915"/>
          </a:xfrm>
          <a:prstGeom prst="roundRect">
            <a:avLst>
              <a:gd name="adj" fmla="val 372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593187"/>
            <a:ext cx="59391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Décomposition de la valeur de l'immobilier 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43793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Composante foncière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88013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terre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532233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structure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667" y="3358753"/>
            <a:ext cx="6408063" cy="2560915"/>
          </a:xfrm>
          <a:prstGeom prst="roundRect">
            <a:avLst>
              <a:gd name="adj" fmla="val 372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3101" y="3593187"/>
            <a:ext cx="5264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Anticipation du prix de l'immobilier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3101" y="408360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Les revenus futurs espérés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3101" y="452580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croissance espérés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174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35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Données utilisées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92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869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050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230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2050"/>
            <a:ext cx="6954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Nos méthodes d'analyse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210991"/>
            <a:ext cx="1134070" cy="15166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437805"/>
            <a:ext cx="608218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Récupération des données: ensembles des maisons, ensembles des appartements, bâti et non bâti.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27609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2" y="3954423"/>
            <a:ext cx="38862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Production des graphiques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088493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5315307"/>
            <a:ext cx="4309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Interprétation des graphiques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280190" y="67045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2347"/>
            <a:ext cx="7519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Résultats et interprétation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6439"/>
            <a:ext cx="4221480" cy="253281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74406"/>
            <a:ext cx="4196239" cy="25176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11766" y="1935361"/>
            <a:ext cx="73323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766" y="2553414"/>
            <a:ext cx="5947886" cy="35686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2025-04-08T08:13:06Z</dcterms:created>
  <dcterms:modified xsi:type="dcterms:W3CDTF">2025-04-08T08:13:06Z</dcterms:modified>
</cp:coreProperties>
</file>